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9" d="100"/>
          <a:sy n="49" d="100"/>
        </p:scale>
        <p:origin x="44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18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40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37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66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92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545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35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64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4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8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84E25-F24A-4D20-BF61-B85725907EC0}" type="datetimeFigureOut">
              <a:rPr lang="de-DE" smtClean="0"/>
              <a:t>25.02.2023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42DA-C2DF-4D28-93DE-ACDB28E214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074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062537"/>
          </a:xfrm>
        </p:spPr>
        <p:txBody>
          <a:bodyPr>
            <a:normAutofit/>
          </a:bodyPr>
          <a:lstStyle/>
          <a:p>
            <a:pPr algn="l"/>
            <a:r>
              <a:rPr lang="de-DE" sz="3200" dirty="0">
                <a:latin typeface="Bookman Old Style" panose="02050604050505020204" pitchFamily="18" charset="0"/>
                <a:cs typeface="Arial" panose="020B0604020202020204" pitchFamily="34" charset="0"/>
              </a:rPr>
              <a:t>Durchführung der Fächerwahl für die EF</a:t>
            </a:r>
            <a:br>
              <a:rPr lang="de-DE" sz="3200" dirty="0"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de-DE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- mögliche LK-Fächer sind </a:t>
            </a:r>
            <a:r>
              <a:rPr lang="de-DE" sz="2400" b="1" dirty="0">
                <a:latin typeface="Bookman Old Style" panose="02050604050505020204" pitchFamily="18" charset="0"/>
                <a:cs typeface="Arial" panose="020B0604020202020204" pitchFamily="34" charset="0"/>
              </a:rPr>
              <a:t>fettgedruckt</a:t>
            </a:r>
            <a:r>
              <a:rPr lang="de-DE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– </a:t>
            </a:r>
            <a:br>
              <a:rPr lang="de-DE" sz="2700" dirty="0"/>
            </a:br>
            <a:br>
              <a:rPr lang="de-DE" sz="2700" dirty="0"/>
            </a:br>
            <a:r>
              <a:rPr lang="de-DE" sz="2700" dirty="0"/>
              <a:t> </a:t>
            </a:r>
            <a:r>
              <a:rPr lang="de-DE" sz="2700" b="1" i="1" u="sng" dirty="0">
                <a:latin typeface="Bookman Old Style" panose="02050604050505020204" pitchFamily="18" charset="0"/>
              </a:rPr>
              <a:t>I. Pflicht: Wahl von 9 Pflichtkursen</a:t>
            </a:r>
            <a:br>
              <a:rPr lang="de-DE" sz="2700" dirty="0"/>
            </a:br>
            <a:r>
              <a:rPr lang="de-DE" sz="2700" b="1" i="1" dirty="0"/>
              <a:t> </a:t>
            </a:r>
            <a:br>
              <a:rPr lang="de-DE" sz="2700" dirty="0"/>
            </a:br>
            <a:r>
              <a:rPr lang="de-DE" sz="2700" b="1" i="1" dirty="0">
                <a:latin typeface="Bookman Old Style" panose="02050604050505020204" pitchFamily="18" charset="0"/>
              </a:rPr>
              <a:t>5 </a:t>
            </a:r>
            <a:r>
              <a:rPr lang="de-DE" sz="2700" i="1" dirty="0">
                <a:latin typeface="Bookman Old Style" panose="02050604050505020204" pitchFamily="18" charset="0"/>
              </a:rPr>
              <a:t>dieser </a:t>
            </a:r>
            <a:r>
              <a:rPr lang="de-DE" sz="2700" b="1" i="1" dirty="0">
                <a:latin typeface="Bookman Old Style" panose="02050604050505020204" pitchFamily="18" charset="0"/>
              </a:rPr>
              <a:t>Kurse (15 WS) </a:t>
            </a:r>
            <a:r>
              <a:rPr lang="de-DE" sz="2700" i="1" dirty="0">
                <a:latin typeface="Bookman Old Style" panose="02050604050505020204" pitchFamily="18" charset="0"/>
              </a:rPr>
              <a:t>sind schon vorgegeben</a:t>
            </a:r>
            <a:r>
              <a:rPr lang="de-DE" sz="2700" b="1" i="1" dirty="0">
                <a:latin typeface="Bookman Old Style" panose="02050604050505020204" pitchFamily="18" charset="0"/>
              </a:rPr>
              <a:t>: </a:t>
            </a:r>
            <a:br>
              <a:rPr lang="de-DE" sz="2700" dirty="0">
                <a:latin typeface="Bookman Old Style" panose="02050604050505020204" pitchFamily="18" charset="0"/>
              </a:rPr>
            </a:br>
            <a:r>
              <a:rPr lang="de-DE" sz="2700" b="1" i="1" dirty="0"/>
              <a:t> </a:t>
            </a:r>
            <a:br>
              <a:rPr lang="de-DE" sz="2700" dirty="0"/>
            </a:br>
            <a:r>
              <a:rPr lang="de-DE" sz="2700" dirty="0"/>
              <a:t>              </a:t>
            </a:r>
            <a:r>
              <a:rPr lang="de-DE" sz="3200" dirty="0"/>
              <a:t>  </a:t>
            </a:r>
            <a:r>
              <a:rPr lang="de-DE" sz="2700" dirty="0"/>
              <a:t>                    </a:t>
            </a:r>
            <a:r>
              <a:rPr lang="de-DE" sz="2700" b="1" dirty="0">
                <a:latin typeface="Bookman Old Style" panose="02050604050505020204" pitchFamily="18" charset="0"/>
              </a:rPr>
              <a:t>1. Mathematik</a:t>
            </a:r>
            <a:br>
              <a:rPr lang="de-DE" sz="2700" dirty="0">
                <a:latin typeface="Bookman Old Style" panose="02050604050505020204" pitchFamily="18" charset="0"/>
              </a:rPr>
            </a:br>
            <a:r>
              <a:rPr lang="de-DE" sz="2700" dirty="0">
                <a:latin typeface="Bookman Old Style" panose="02050604050505020204" pitchFamily="18" charset="0"/>
              </a:rPr>
              <a:t>                          </a:t>
            </a:r>
            <a:r>
              <a:rPr lang="de-DE" sz="2700" b="1" dirty="0">
                <a:latin typeface="Bookman Old Style" panose="02050604050505020204" pitchFamily="18" charset="0"/>
              </a:rPr>
              <a:t>2. Deutsch</a:t>
            </a:r>
            <a:br>
              <a:rPr lang="de-DE" sz="2700" dirty="0">
                <a:latin typeface="Bookman Old Style" panose="02050604050505020204" pitchFamily="18" charset="0"/>
              </a:rPr>
            </a:br>
            <a:r>
              <a:rPr lang="de-DE" sz="2700" dirty="0">
                <a:latin typeface="Bookman Old Style" panose="02050604050505020204" pitchFamily="18" charset="0"/>
              </a:rPr>
              <a:t>                          </a:t>
            </a:r>
            <a:r>
              <a:rPr lang="de-DE" sz="2700" b="1" dirty="0">
                <a:latin typeface="Bookman Old Style" panose="02050604050505020204" pitchFamily="18" charset="0"/>
              </a:rPr>
              <a:t>3. Englisch</a:t>
            </a:r>
            <a:br>
              <a:rPr lang="de-DE" sz="2700" dirty="0">
                <a:latin typeface="Bookman Old Style" panose="02050604050505020204" pitchFamily="18" charset="0"/>
              </a:rPr>
            </a:br>
            <a:r>
              <a:rPr lang="de-DE" sz="2700" dirty="0">
                <a:latin typeface="Bookman Old Style" panose="02050604050505020204" pitchFamily="18" charset="0"/>
              </a:rPr>
              <a:t>                          </a:t>
            </a:r>
            <a:r>
              <a:rPr lang="de-DE" sz="2700" b="1" dirty="0">
                <a:latin typeface="Bookman Old Style" panose="02050604050505020204" pitchFamily="18" charset="0"/>
              </a:rPr>
              <a:t>4. Sport</a:t>
            </a:r>
            <a:br>
              <a:rPr lang="de-DE" sz="2700" dirty="0">
                <a:latin typeface="Bookman Old Style" panose="02050604050505020204" pitchFamily="18" charset="0"/>
              </a:rPr>
            </a:br>
            <a:r>
              <a:rPr lang="de-DE" sz="2700" dirty="0">
                <a:latin typeface="Bookman Old Style" panose="02050604050505020204" pitchFamily="18" charset="0"/>
              </a:rPr>
              <a:t>                          </a:t>
            </a:r>
            <a:r>
              <a:rPr lang="de-DE" sz="2700" b="1" dirty="0">
                <a:latin typeface="Bookman Old Style" panose="02050604050505020204" pitchFamily="18" charset="0"/>
              </a:rPr>
              <a:t>5. Kunst</a:t>
            </a:r>
            <a:br>
              <a:rPr lang="de-DE" dirty="0"/>
            </a:br>
            <a:endParaRPr lang="de-DE" sz="2700" dirty="0"/>
          </a:p>
        </p:txBody>
      </p:sp>
    </p:spTree>
    <p:extLst>
      <p:ext uri="{BB962C8B-B14F-4D97-AF65-F5344CB8AC3E}">
        <p14:creationId xmlns:p14="http://schemas.microsoft.com/office/powerpoint/2010/main" val="2079512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14400" y="652856"/>
            <a:ext cx="10744200" cy="5171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Wahl des schriftlichen gesellschaftswissenschaftlichen Fachs: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„s“ eintragen bei mind. 1 </a:t>
            </a:r>
            <a:r>
              <a:rPr lang="de-DE" sz="24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gesellschaftswissensch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Fach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Hinweis: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der Q-Phase mögliche </a:t>
            </a:r>
            <a:r>
              <a:rPr lang="de-DE" sz="24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LKs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sind: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Sozialwissenschaften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Geschichte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Pädagogik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Religion gehört keinem Aufgabenfeld an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92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98500" y="501537"/>
            <a:ext cx="10947400" cy="318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Wahl des schriftlichen naturwissenschaftlichen Fachs: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„s“ eintragen bei mind. 1 </a:t>
            </a:r>
            <a:r>
              <a:rPr lang="de-DE" sz="24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naturwissensch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Fach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Hinweis: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Hier ist nur </a:t>
            </a:r>
            <a:r>
              <a:rPr lang="de-DE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Biologie</a:t>
            </a: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ist in der Q-Phase als LK möglich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55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69900" y="391501"/>
            <a:ext cx="11404600" cy="173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Freiwillig - Wahl von 1 oder 2 weiteren schriftlichen Fächern pro Halbjahr: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„s“ eintragen bei den gewünschten Fächern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74403" y="1955901"/>
            <a:ext cx="9797506" cy="165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de-DE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Hinweise: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Hier sind auch </a:t>
            </a: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Kunst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 Religion möglich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Kunst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gibt es in der Q-Phase auch als LK</a:t>
            </a:r>
          </a:p>
        </p:txBody>
      </p:sp>
    </p:spTree>
    <p:extLst>
      <p:ext uri="{BB962C8B-B14F-4D97-AF65-F5344CB8AC3E}">
        <p14:creationId xmlns:p14="http://schemas.microsoft.com/office/powerpoint/2010/main" val="2069619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33548F84-3105-F3B6-96DE-89DF69E7D806}"/>
              </a:ext>
            </a:extLst>
          </p:cNvPr>
          <p:cNvSpPr txBox="1"/>
          <p:nvPr/>
        </p:nvSpPr>
        <p:spPr>
          <a:xfrm>
            <a:off x="4209507" y="659311"/>
            <a:ext cx="3366951" cy="84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4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Geschafft!</a:t>
            </a:r>
            <a:endParaRPr lang="de-DE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AE0E8B1-EA8B-E327-00FE-085C03152F78}"/>
              </a:ext>
            </a:extLst>
          </p:cNvPr>
          <p:cNvSpPr txBox="1"/>
          <p:nvPr/>
        </p:nvSpPr>
        <p:spPr>
          <a:xfrm>
            <a:off x="1499507" y="2006488"/>
            <a:ext cx="10499270" cy="3952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0" indent="-74295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Macht bitte ein Foto von eurer Kurswahl.</a:t>
            </a:r>
          </a:p>
          <a:p>
            <a:pPr marL="742950" lvl="0" indent="-742950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de-D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0" indent="-742950">
              <a:lnSpc>
                <a:spcPct val="107000"/>
              </a:lnSpc>
              <a:spcAft>
                <a:spcPts val="0"/>
              </a:spcAft>
              <a:buAutoNum type="arabicPeriod"/>
            </a:pP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Gebt nun euer Anmeldepäckchen bei mir persönlich ab: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o  Kurswahlzettel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o  Schüler-Online-Anmeldebestätigung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o  Kopie des Halbjahreszeugnisses</a:t>
            </a:r>
          </a:p>
        </p:txBody>
      </p:sp>
    </p:spTree>
    <p:extLst>
      <p:ext uri="{BB962C8B-B14F-4D97-AF65-F5344CB8AC3E}">
        <p14:creationId xmlns:p14="http://schemas.microsoft.com/office/powerpoint/2010/main" val="67025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"/>
          <p:cNvSpPr txBox="1">
            <a:spLocks noChangeArrowheads="1"/>
          </p:cNvSpPr>
          <p:nvPr/>
        </p:nvSpPr>
        <p:spPr bwMode="auto">
          <a:xfrm>
            <a:off x="6261100" y="2754548"/>
            <a:ext cx="3962400" cy="24022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Biologie</a:t>
            </a:r>
            <a:r>
              <a:rPr lang="de-DE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</a:t>
            </a:r>
            <a:r>
              <a:rPr lang="de-DE" sz="1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und/oder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Physik                        </a:t>
            </a: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1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und/oder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Chemie                        </a:t>
            </a: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1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und/oder</a:t>
            </a:r>
            <a:endParaRPr lang="de-DE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de-DE" sz="20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Technik </a:t>
            </a:r>
            <a:r>
              <a:rPr lang="de-DE" sz="1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 als Zweit-NW-Fach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20824" y="2549951"/>
            <a:ext cx="3235326" cy="17252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572126" y="2549951"/>
            <a:ext cx="4651374" cy="2377649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27100" y="532476"/>
            <a:ext cx="10668000" cy="2003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Wahl der Pflichtkurse Nr. 6 und 7: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Festlegung eines fachlichen Schwerpunkts durch die Wahl von entweder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 Fremdsprachen   oder   - 2 naturwissenschaftlich-technischen Fächern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Wahl von genau 2 Fächern:     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Eintragen:        „4“                    bzw.                         „3“         und „Pflicht“ markieren mit „X“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298574" y="2794898"/>
            <a:ext cx="3203576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Niederländisch           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de-DE" sz="1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Italienisch                            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00100" y="4567426"/>
            <a:ext cx="7912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Hinweise: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Wer 2. Fremdsprache schon belegt hat: bitte eintragen!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Ohne 2. Fremdsprache in der Sek 1: Einmal „4“ Pflicht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Mit 2. Fremdsprache in der Sek 1: Keine Pflicht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dirty="0"/>
              <a:t>Italienisch fortgeführt: ...</a:t>
            </a:r>
          </a:p>
        </p:txBody>
      </p:sp>
    </p:spTree>
    <p:extLst>
      <p:ext uri="{BB962C8B-B14F-4D97-AF65-F5344CB8AC3E}">
        <p14:creationId xmlns:p14="http://schemas.microsoft.com/office/powerpoint/2010/main" val="182406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749300" y="512750"/>
            <a:ext cx="11023600" cy="976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Wahl des Pflichtkurses Nr. 8: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105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Wahl von genau 1 Fach:                                                 „3“        </a:t>
            </a:r>
            <a:r>
              <a:rPr lang="de-DE" sz="1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 „Pflicht“ markieren mit „X“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2"/>
          <p:cNvSpPr txBox="1">
            <a:spLocks noChangeArrowheads="1"/>
          </p:cNvSpPr>
          <p:nvPr/>
        </p:nvSpPr>
        <p:spPr bwMode="auto">
          <a:xfrm>
            <a:off x="5414010" y="2171701"/>
            <a:ext cx="3971290" cy="151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1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Geschichte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Sozialwissenschaften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5414010" y="1831975"/>
            <a:ext cx="4110990" cy="2346325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47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62000" y="586484"/>
            <a:ext cx="10833100" cy="1078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Wahl des Pflichtkurses Nr. 9: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de-DE" sz="105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Wahl von genau 1 Fach:                                                „3“         </a:t>
            </a:r>
            <a:r>
              <a:rPr lang="de-DE" sz="1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 „Pflicht“ markieren mit „X“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5972810" y="2009774"/>
            <a:ext cx="3323590" cy="21939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1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ev. Religion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kath. Religion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Philosophie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14924" y="1984375"/>
            <a:ext cx="4676775" cy="2219325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84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65200" y="922711"/>
            <a:ext cx="9601200" cy="3264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Zur Kontrolle Stunden zählen: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 </a:t>
            </a:r>
            <a:r>
              <a:rPr lang="de-DE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Niederl</a:t>
            </a: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oder Italienisch* gewählt hat: 28 WS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 kein Niederl./Italienisch* gewählt hat: 27 WS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de-DE" sz="2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neueinsetzend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7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889000" y="672158"/>
            <a:ext cx="6096000" cy="8908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000" b="1" i="1" u="sng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Kür:</a:t>
            </a:r>
            <a:r>
              <a:rPr lang="de-DE" sz="20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Weitere Kurse bis maximal 37 WS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105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Wahl von höchstens 1 Vertiefungskurs:                   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5316537" y="2184400"/>
            <a:ext cx="3336926" cy="190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„2“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VK</a:t>
            </a: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Mathematik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VK</a:t>
            </a: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Englisch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VK</a:t>
            </a:r>
            <a:r>
              <a:rPr lang="de-DE" sz="2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Deutsch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de-DE" sz="1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984749" y="2740024"/>
            <a:ext cx="3711575" cy="2162175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20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7400" y="638552"/>
            <a:ext cx="8458200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Zur Kontrolle Stunden zählen: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Nach Vertiefungskurswahl: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 WS: genau 3 weitere Kurse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 WS: 2 oder 3 weitere Kurse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 WS: genau 2 weitere Kurse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WS: genau 2 weitere Kurse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87400" y="3327547"/>
            <a:ext cx="10845800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Hinweise dazu: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 anfangs gewählte fachliche Schwerpunkt (entweder 2 Fremdsprachen oder 2 naturwissenschaftlich-technische Fächer) kann hier zu einer vorläufigen Entscheidung gemacht werden, indem man zu den beiden Fremdsprachen 2 naturwissenschaftlich-technische Fächer bzw. zu den beiden naturwissenschaftlich-technischen Fächern eine neueinsetzende Fremdsprache wählt.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 in der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 der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Q1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SoWi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nicht belegt, bekommt in der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Q2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verpflichtend einen Zusatzkurs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SoWi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Wer in der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und der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Q1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Geschichte nicht belegt, bekommt in der </a:t>
            </a:r>
            <a:r>
              <a:rPr lang="de-DE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Q2</a:t>
            </a: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verpflichtend einen Zusatzkurs Geschichte.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8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D057B2E-8804-CCE5-A677-732E9F3E4AAC}"/>
              </a:ext>
            </a:extLst>
          </p:cNvPr>
          <p:cNvSpPr txBox="1"/>
          <p:nvPr/>
        </p:nvSpPr>
        <p:spPr>
          <a:xfrm>
            <a:off x="865414" y="655227"/>
            <a:ext cx="10381705" cy="401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Zur Kontrolle Stunden zählen: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Tragt bitte ganz unten </a:t>
            </a:r>
            <a:r>
              <a:rPr lang="de-DE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 Gesamtzahl eurer Wochenstunden ein.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3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32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Diese soll 37 nicht überschreiten.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4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901700" y="801037"/>
            <a:ext cx="10693400" cy="5114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b="1" i="1" u="sng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Wahl der Schriftlichkeit der Fächer: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Spalte „Schriftlichkeit“ den Buchstaben „s“ eintragen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Die Schriftlichkeit von Fächern wird für ein Halbjahr gewählt,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07000"/>
              </a:lnSpc>
              <a:spcAft>
                <a:spcPts val="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kann also zum Halbjahr geändert werden. 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Wer </a:t>
            </a: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Niederländisch 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Italienisch 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gewählt hat: 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de-D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„s“ ist dort bereits eingetragen, denn in sprachlichen Fächern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müssen Klausuren geschrieben werden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Auch in </a:t>
            </a:r>
            <a:r>
              <a:rPr lang="de-DE" sz="24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Mathematik</a:t>
            </a:r>
            <a:r>
              <a:rPr lang="de-DE" sz="24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müssen Klausuren geschrieben werden.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„s“ ist auch dort schon eingetragen.</a:t>
            </a:r>
            <a:endParaRPr lang="de-DE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3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Breitbild</PresentationFormat>
  <Paragraphs>116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Symbol</vt:lpstr>
      <vt:lpstr>Office Theme</vt:lpstr>
      <vt:lpstr>Durchführung der Fächerwahl für die EF - mögliche LK-Fächer sind fettgedruckt –    I. Pflicht: Wahl von 9 Pflichtkursen   5 dieser Kurse (15 WS) sind schon vorgegeben:                                        1. Mathematik                           2. Deutsch                           3. Englisch                           4. Sport                           5. Kunst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Durchführung der Fächerwahl für die EF - mögliche LK-Fächer fettgedruckt –    I. Pflicht: Wahl von 9 Pflichtkursen   5 dieser Kurse (15 WS) sind schon vorgegeben:    1. Mathematik 2. Deutsch 3. Englisch 4. Sport 5. Kunst</dc:title>
  <dc:creator>Adam</dc:creator>
  <cp:lastModifiedBy>Ralf Diele</cp:lastModifiedBy>
  <cp:revision>11</cp:revision>
  <dcterms:created xsi:type="dcterms:W3CDTF">2023-02-14T09:56:52Z</dcterms:created>
  <dcterms:modified xsi:type="dcterms:W3CDTF">2023-02-25T16:18:36Z</dcterms:modified>
</cp:coreProperties>
</file>