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9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7" r:id="rId8"/>
    <p:sldId id="263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8"/>
  </p:normalViewPr>
  <p:slideViewPr>
    <p:cSldViewPr snapToGrid="0">
      <p:cViewPr varScale="1">
        <p:scale>
          <a:sx n="105" d="100"/>
          <a:sy n="105" d="100"/>
        </p:scale>
        <p:origin x="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159C9B-68B7-7A68-5003-E13C528D3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DABE916-B5AC-F9B8-DF75-6A0621B05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07B14C-FA01-519D-B9B5-DB3980B3A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7CF8-006D-1D40-9D66-FC36D567E699}" type="datetimeFigureOut">
              <a:rPr lang="de-DE" smtClean="0"/>
              <a:t>01.06.23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E9477E-E4CE-C9C6-01DB-4E85C0ED9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8762BE-195D-9E5B-3BB8-43AA45C62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61B1-494B-AE43-A1CD-AD93EE2441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413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8947E5-BA7E-FFAF-916F-BE889E40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BDFC3BC-2029-4F71-8EC1-057AC7DD5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A6CD5A-5DFC-C8C0-223D-7F6B9A5D1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7CF8-006D-1D40-9D66-FC36D567E699}" type="datetimeFigureOut">
              <a:rPr lang="de-DE" smtClean="0"/>
              <a:t>01.06.23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855628-AEEF-49EC-CB80-C105FCFA5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32AC9B-919D-F14B-F358-781DBB959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61B1-494B-AE43-A1CD-AD93EE2441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851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086B7F4-06AB-5D88-C9D6-5FA47BD27B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A57724D-5CCE-F141-0FCB-9D729A8BE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16C280-252D-9350-3319-0F9E87F0F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7CF8-006D-1D40-9D66-FC36D567E699}" type="datetimeFigureOut">
              <a:rPr lang="de-DE" smtClean="0"/>
              <a:t>01.06.23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CFEDD3-A68F-19C7-93DB-B03541B04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FB1F36-6987-8999-429E-FD022C866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61B1-494B-AE43-A1CD-AD93EE2441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3617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98FB7C-7CF3-C398-8159-3001A62CB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632FA7-2658-1E71-51D4-323CA60F5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12CC2E-CE66-96A2-F4D0-74886A979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7CF8-006D-1D40-9D66-FC36D567E699}" type="datetimeFigureOut">
              <a:rPr lang="de-DE" smtClean="0"/>
              <a:t>01.06.23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7BA050-2E14-8EE2-8E9E-10DE87AFA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867A06-0371-36EF-BBB9-CAA5C360C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61B1-494B-AE43-A1CD-AD93EE2441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7973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B3FFE5-1AF2-5133-D0BF-A0ED55946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9E8E0F-86AA-DA59-927F-8F14EB7AF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378F05-56D2-2718-7536-169C24C3D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7CF8-006D-1D40-9D66-FC36D567E699}" type="datetimeFigureOut">
              <a:rPr lang="de-DE" smtClean="0"/>
              <a:t>01.06.23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E95CA2-4FF8-7BB7-2387-6625947BF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87B80F-9A69-60B7-7BA2-F7F558D4E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61B1-494B-AE43-A1CD-AD93EE2441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41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90C1FE-A3DD-6E28-5FDE-DF87660AD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159CBD-9CC2-3399-7758-1AA73F8AC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C57E52B-EDCC-F928-B76B-A27DC45A8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1BA546-5120-871F-C689-21562C39E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7CF8-006D-1D40-9D66-FC36D567E699}" type="datetimeFigureOut">
              <a:rPr lang="de-DE" smtClean="0"/>
              <a:t>01.06.23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893745-38D9-2E01-A621-9CB6477B4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FE6A875-C2A9-579B-D133-E9DFA1C3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61B1-494B-AE43-A1CD-AD93EE2441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4742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6BE234-7ADD-A0DB-1A5E-5FB9EB7EC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F97046-7892-847D-7675-C81860B91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B9C9F21-953E-1418-70CD-4C8A49A31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A1DB91-545C-F346-76CC-EDE75F92E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1A53572-B83A-FA57-438B-F5B2D7FFC7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9E83ACB-38BD-5234-CE2A-8AA75292A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7CF8-006D-1D40-9D66-FC36D567E699}" type="datetimeFigureOut">
              <a:rPr lang="de-DE" smtClean="0"/>
              <a:t>01.06.23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E03C402-3C71-8C89-FB80-BFE17CCC3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DF656D6-AEA8-06C1-576F-5BA674171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61B1-494B-AE43-A1CD-AD93EE2441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99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5F3EB9-3A79-8BBA-BC81-07A495343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4738862-921B-705F-8AE9-29B5BE14B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7CF8-006D-1D40-9D66-FC36D567E699}" type="datetimeFigureOut">
              <a:rPr lang="de-DE" smtClean="0"/>
              <a:t>01.06.23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77B1630-9240-385C-0CBD-65BF549D2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0952A9B-C82A-2FC7-49AB-114690D9F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61B1-494B-AE43-A1CD-AD93EE2441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71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62DA529-DDAD-E577-2393-EE3B307FB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7CF8-006D-1D40-9D66-FC36D567E699}" type="datetimeFigureOut">
              <a:rPr lang="de-DE" smtClean="0"/>
              <a:t>01.06.23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54430DF-9915-CBFE-841F-A8F6467B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CA8ED2-C089-B544-5186-E9D8CABF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61B1-494B-AE43-A1CD-AD93EE2441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983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68B5BB-3281-869B-6DC6-0AFC1DE5F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C7272D-39CB-6AAB-3B4F-18B871BE6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11EAE8-5C83-3B22-C08D-C447FD72C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4BF32B4-0D17-6BDA-8885-7A4446438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7CF8-006D-1D40-9D66-FC36D567E699}" type="datetimeFigureOut">
              <a:rPr lang="de-DE" smtClean="0"/>
              <a:t>01.06.23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33F1558-CE3C-B722-5BC0-31767E0B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70DB4C-7B24-2923-1687-0157D983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61B1-494B-AE43-A1CD-AD93EE2441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291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2906B1-3C21-280D-66A2-A066D43D3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0A81495-20BA-3FB0-29E4-059A8D647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E5C0ED0-832E-20EC-652C-7FD5450C5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D0402E1-DEF0-4DB7-1AC7-3255C0C46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7CF8-006D-1D40-9D66-FC36D567E699}" type="datetimeFigureOut">
              <a:rPr lang="de-DE" smtClean="0"/>
              <a:t>01.06.23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369D94-BA4C-2514-4670-45CE70C0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15070C2-57CD-209C-8C02-0CAC55A86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61B1-494B-AE43-A1CD-AD93EE2441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066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086C307-E78B-0DEB-6417-FBB4CB57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4F37EA-E673-320E-F592-B4FEBD1F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1D66B0-C359-DC76-3955-4DE4B101FA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37CF8-006D-1D40-9D66-FC36D567E699}" type="datetimeFigureOut">
              <a:rPr lang="de-DE" smtClean="0"/>
              <a:t>01.06.23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1CC326-BC4A-9FE6-1B3B-61032E724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F0FF77-9EBD-1600-2B2D-0A398F5D7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561B1-494B-AE43-A1CD-AD93EE2441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754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2227AC-F267-EA32-1AB0-9757F8D69B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5800" b="1" dirty="0"/>
              <a:t>Edmund und Moritz Schnitzer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98C17D2-9E63-CAF7-0741-201CDCB64B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Verfolgt – entrechtet – und doch entkommen!</a:t>
            </a:r>
          </a:p>
          <a:p>
            <a:endParaRPr lang="de-DE"/>
          </a:p>
          <a:p>
            <a:r>
              <a:rPr lang="de-DE" dirty="0"/>
              <a:t>10.Jahrgang der Maria Sibylla Merian-Gesamtschule</a:t>
            </a:r>
          </a:p>
        </p:txBody>
      </p:sp>
      <p:pic>
        <p:nvPicPr>
          <p:cNvPr id="5" name="Grafik 4" descr="Ein Bild, das Handschrift, Schrift enthält.&#10;&#10;Automatisch generierte Beschreibung">
            <a:extLst>
              <a:ext uri="{FF2B5EF4-FFF2-40B4-BE49-F238E27FC236}">
                <a16:creationId xmlns:a16="http://schemas.microsoft.com/office/drawing/2014/main" id="{4673C727-3A15-DF04-C2FA-B0FFF3F59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100" y="5257800"/>
            <a:ext cx="25400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31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04EAB84-335E-C058-788E-5A2E61F2D4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26" b="4726"/>
          <a:stretch/>
        </p:blipFill>
        <p:spPr>
          <a:xfrm rot="5400000">
            <a:off x="-917449" y="771143"/>
            <a:ext cx="6858000" cy="5315714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69723E-D1CE-2918-C018-FE2B29A7E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de-DE" sz="2200" dirty="0"/>
              <a:t>Die Recherchen fanden im Stadtarchiv Bochum und dem Landesarchiv Münster statt. Dort wurde bspw. in die Wiedergutmachungsakten Einsicht genommen</a:t>
            </a:r>
          </a:p>
          <a:p>
            <a:r>
              <a:rPr lang="de-DE" sz="2200" dirty="0"/>
              <a:t>Moritz Schnitzer veröffentlichte eine Autobiografie: </a:t>
            </a:r>
          </a:p>
          <a:p>
            <a:pPr marL="0" indent="0">
              <a:buNone/>
            </a:pPr>
            <a:r>
              <a:rPr lang="de-DE" sz="2200" b="0" i="0" u="none" strike="noStrike" dirty="0">
                <a:effectLst/>
                <a:latin typeface="NonBreakingSpaceOverride"/>
              </a:rPr>
              <a:t>„Escape </a:t>
            </a:r>
            <a:r>
              <a:rPr lang="de-DE" sz="2200" b="0" i="0" u="none" strike="noStrike" dirty="0" err="1">
                <a:effectLst/>
                <a:latin typeface="NonBreakingSpaceOverride"/>
              </a:rPr>
              <a:t>from</a:t>
            </a:r>
            <a:r>
              <a:rPr lang="de-DE" sz="2200" b="0" i="0" u="none" strike="noStrike" dirty="0">
                <a:effectLst/>
                <a:latin typeface="NonBreakingSpaceOverride"/>
              </a:rPr>
              <a:t> </a:t>
            </a:r>
            <a:r>
              <a:rPr lang="de-DE" sz="2200" b="0" i="0" u="none" strike="noStrike" dirty="0" err="1">
                <a:effectLst/>
                <a:latin typeface="NonBreakingSpaceOverride"/>
              </a:rPr>
              <a:t>the</a:t>
            </a:r>
            <a:r>
              <a:rPr lang="de-DE" sz="2200" b="0" i="0" u="none" strike="noStrike" dirty="0">
                <a:effectLst/>
                <a:latin typeface="NonBreakingSpaceOverride"/>
              </a:rPr>
              <a:t> Edge“, </a:t>
            </a:r>
            <a:r>
              <a:rPr lang="de-DE" sz="2200" b="0" i="0" u="none" strike="noStrike" dirty="0" err="1">
                <a:effectLst/>
                <a:latin typeface="NonBreakingSpaceOverride"/>
              </a:rPr>
              <a:t>Azrieli</a:t>
            </a:r>
            <a:r>
              <a:rPr lang="de-DE" sz="2200" b="0" i="0" u="none" strike="noStrike" dirty="0">
                <a:effectLst/>
                <a:latin typeface="NonBreakingSpaceOverride"/>
              </a:rPr>
              <a:t> </a:t>
            </a:r>
            <a:r>
              <a:rPr lang="de-DE" sz="2200" b="0" i="0" u="none" strike="noStrike" dirty="0" err="1">
                <a:effectLst/>
                <a:latin typeface="NonBreakingSpaceOverride"/>
              </a:rPr>
              <a:t>Foundation</a:t>
            </a:r>
            <a:r>
              <a:rPr lang="de-DE" sz="2200" b="0" i="0" u="none" strike="noStrike" dirty="0">
                <a:effectLst/>
                <a:latin typeface="NonBreakingSpaceOverride"/>
              </a:rPr>
              <a:t> 2021</a:t>
            </a:r>
          </a:p>
          <a:p>
            <a:r>
              <a:rPr lang="de-DE" sz="2200" dirty="0">
                <a:latin typeface="NonBreakingSpaceOverride"/>
              </a:rPr>
              <a:t>Zudem wurden Anfragen an das </a:t>
            </a:r>
            <a:r>
              <a:rPr lang="de-DE" sz="2200" dirty="0" err="1">
                <a:latin typeface="NonBreakingSpaceOverride"/>
              </a:rPr>
              <a:t>Arolsen</a:t>
            </a:r>
            <a:r>
              <a:rPr lang="de-DE" sz="2200" dirty="0">
                <a:latin typeface="NonBreakingSpaceOverride"/>
              </a:rPr>
              <a:t>-Archiv gestellt, sodass dieses ebenfalls Dokumente schickte</a:t>
            </a:r>
            <a:endParaRPr lang="de-DE" sz="2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836FE1-ADA0-614D-90A7-5FB6C0A2E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de-DE" sz="5400" dirty="0"/>
              <a:t>Recherche und Quellen</a:t>
            </a:r>
          </a:p>
        </p:txBody>
      </p:sp>
    </p:spTree>
    <p:extLst>
      <p:ext uri="{BB962C8B-B14F-4D97-AF65-F5344CB8AC3E}">
        <p14:creationId xmlns:p14="http://schemas.microsoft.com/office/powerpoint/2010/main" val="778350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5C4F3A-F345-B91D-35D0-44CC213B7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Bildquellen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40E282-7BF5-7475-B7DF-9CFDE660E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Registerkarte Amsterdam: </a:t>
            </a:r>
            <a:r>
              <a:rPr lang="de-DE" dirty="0" err="1"/>
              <a:t>Arolsen</a:t>
            </a:r>
            <a:r>
              <a:rPr lang="de-DE" dirty="0"/>
              <a:t>-Archiv</a:t>
            </a:r>
          </a:p>
          <a:p>
            <a:r>
              <a:rPr lang="de-DE" dirty="0"/>
              <a:t>Fotografie der Stolpersteine: Lokalkompass Bochum https://www.lokalkompass.de/wattenscheid/c-kultur/stolpersteine-wurden-ausgetauscht_a1557524</a:t>
            </a:r>
          </a:p>
          <a:p>
            <a:r>
              <a:rPr lang="de-DE" dirty="0"/>
              <a:t>Fotografie der Märkischen Schule aus dem Jahre 2003 https://</a:t>
            </a:r>
            <a:r>
              <a:rPr lang="de-DE" dirty="0" err="1"/>
              <a:t>www.bochum.de</a:t>
            </a:r>
            <a:r>
              <a:rPr lang="de-DE" dirty="0"/>
              <a:t>/C125830C0042AB74/</a:t>
            </a:r>
            <a:r>
              <a:rPr lang="de-DE" dirty="0" err="1"/>
              <a:t>vwContentByKey</a:t>
            </a:r>
            <a:r>
              <a:rPr lang="de-DE" dirty="0"/>
              <a:t>/W287J9DH639BOLDDE/$FILE/011_013_Schnitzer_Hermann_Rosa_und_Benno.pdf</a:t>
            </a:r>
          </a:p>
          <a:p>
            <a:r>
              <a:rPr lang="de-DE" dirty="0"/>
              <a:t>Eigene Fotografien</a:t>
            </a:r>
          </a:p>
        </p:txBody>
      </p:sp>
    </p:spTree>
    <p:extLst>
      <p:ext uri="{BB962C8B-B14F-4D97-AF65-F5344CB8AC3E}">
        <p14:creationId xmlns:p14="http://schemas.microsoft.com/office/powerpoint/2010/main" val="562887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E5F003-4C75-6013-D065-09BD636D2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ECC23A-0B53-5ABE-312D-55102F8A8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Kindheit, Eltern und Geschwister der beiden</a:t>
            </a:r>
          </a:p>
          <a:p>
            <a:r>
              <a:rPr lang="de-DE" dirty="0"/>
              <a:t>Moritz Flucht in die Niederlande und dessen Kampf gegen die Nazis</a:t>
            </a:r>
          </a:p>
          <a:p>
            <a:r>
              <a:rPr lang="de-DE" dirty="0"/>
              <a:t>Edmunds Entkommen nach Großbritannien</a:t>
            </a:r>
          </a:p>
          <a:p>
            <a:r>
              <a:rPr lang="de-DE" dirty="0"/>
              <a:t>Zusammenkunft der Brüder in Kanada</a:t>
            </a:r>
          </a:p>
          <a:p>
            <a:r>
              <a:rPr lang="de-DE" dirty="0"/>
              <a:t>Der Kampf um Wiedergutmachung und die Versöhnung</a:t>
            </a:r>
          </a:p>
        </p:txBody>
      </p:sp>
    </p:spTree>
    <p:extLst>
      <p:ext uri="{BB962C8B-B14F-4D97-AF65-F5344CB8AC3E}">
        <p14:creationId xmlns:p14="http://schemas.microsoft.com/office/powerpoint/2010/main" val="2979154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29ABDE-AADB-6F30-E4F5-2DFE7AA08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88" y="548640"/>
            <a:ext cx="4381926" cy="1580198"/>
          </a:xfrm>
        </p:spPr>
        <p:txBody>
          <a:bodyPr>
            <a:normAutofit fontScale="90000"/>
          </a:bodyPr>
          <a:lstStyle/>
          <a:p>
            <a:r>
              <a:rPr lang="de-DE" sz="5400" dirty="0"/>
              <a:t>Kindheit, Eltern und Geschwister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396C96-74A4-7E72-826B-F0B71C4C9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de-DE" sz="2200" dirty="0"/>
              <a:t>Moritz: am 4.2.1922 in Wattenscheid geboren</a:t>
            </a:r>
          </a:p>
          <a:p>
            <a:r>
              <a:rPr lang="de-DE" sz="2200" dirty="0"/>
              <a:t>Edmund: am </a:t>
            </a:r>
            <a:r>
              <a:rPr lang="de-DE" sz="2200" dirty="0">
                <a:effectLst/>
                <a:latin typeface="Calibri" panose="020F0502020204030204" pitchFamily="34" charset="0"/>
              </a:rPr>
              <a:t>15.07.1923 in Wattenscheid geboren</a:t>
            </a:r>
            <a:endParaRPr lang="de-DE" sz="2200" dirty="0">
              <a:latin typeface="Calibri" panose="020F0502020204030204" pitchFamily="34" charset="0"/>
            </a:endParaRPr>
          </a:p>
          <a:p>
            <a:r>
              <a:rPr lang="de-DE" sz="2200" dirty="0">
                <a:effectLst/>
                <a:latin typeface="Calibri" panose="020F0502020204030204" pitchFamily="34" charset="0"/>
              </a:rPr>
              <a:t>Eltern: Hermann Schnitzer und Rosa Schnitzer, geb. Kasten</a:t>
            </a:r>
          </a:p>
          <a:p>
            <a:r>
              <a:rPr lang="de-DE" sz="2200" dirty="0">
                <a:latin typeface="Calibri" panose="020F0502020204030204" pitchFamily="34" charset="0"/>
              </a:rPr>
              <a:t>i</a:t>
            </a:r>
            <a:r>
              <a:rPr lang="de-DE" sz="2200" dirty="0">
                <a:effectLst/>
                <a:latin typeface="Calibri" panose="020F0502020204030204" pitchFamily="34" charset="0"/>
              </a:rPr>
              <a:t>nsgesamt 3 Kinder (Moritz, Edmund, Benno)</a:t>
            </a:r>
          </a:p>
          <a:p>
            <a:r>
              <a:rPr lang="de-DE" sz="2200" dirty="0">
                <a:effectLst/>
                <a:latin typeface="Calibri" panose="020F0502020204030204" pitchFamily="34" charset="0"/>
              </a:rPr>
              <a:t>Die Eltern hatten ein Herrenkonfektions- und Möbelgeschäft in der Wattenscheider Weststraße Hausnummer 4</a:t>
            </a:r>
          </a:p>
          <a:p>
            <a:r>
              <a:rPr lang="de-DE" sz="2200" dirty="0">
                <a:latin typeface="Calibri" panose="020F0502020204030204" pitchFamily="34" charset="0"/>
              </a:rPr>
              <a:t>Sie besuchten erst die Volksschule und anschließend besuchte Moritz das Gymnasium in Gelsenkirchen, er war zudem Fußballfan des FC Schalke 04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3433064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9F478F-2498-9E1E-66F3-2D2469888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6" y="548640"/>
            <a:ext cx="4119782" cy="2108835"/>
          </a:xfrm>
        </p:spPr>
        <p:txBody>
          <a:bodyPr>
            <a:noAutofit/>
          </a:bodyPr>
          <a:lstStyle/>
          <a:p>
            <a:r>
              <a:rPr lang="de-DE" sz="3600" dirty="0"/>
              <a:t>Moritz Flucht in die Niederlande und dessen Kampf gegen die Nazis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4FA32-07CA-AB8C-D17D-28FBEF7E9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de-DE" sz="2200" dirty="0"/>
              <a:t>Moritz wurde während der Reichspogromnacht festgenommen und bis zum 11.Dezember inhaftiert, anschließend begab er sich in die Niederlande in ein Auswandererlager</a:t>
            </a:r>
          </a:p>
          <a:p>
            <a:r>
              <a:rPr lang="de-DE" sz="2200" dirty="0"/>
              <a:t>Beim Einmarsch der Deutschen in die Niederlande wurde er abermals festgenommen und inhaftiert, nach seiner Entlassung lebte er 8 Monate mit gefälschten Papieren in Amsterdam</a:t>
            </a:r>
          </a:p>
          <a:p>
            <a:r>
              <a:rPr lang="de-DE" sz="2200" dirty="0"/>
              <a:t>Anschließend kam er in Belgien und Frankreich unter, eine Emigration in die Schweiz scheiterte</a:t>
            </a:r>
          </a:p>
          <a:p>
            <a:r>
              <a:rPr lang="de-DE" sz="2200" dirty="0"/>
              <a:t>In Belgien schloss er sich der Amerikanischen Armee an und nahm am Krieg gegen das nationalsozialistische Deutschland teil, er nannte sich später Morris anstatt Moritz</a:t>
            </a:r>
          </a:p>
          <a:p>
            <a:endParaRPr lang="de-DE" sz="2200" dirty="0"/>
          </a:p>
          <a:p>
            <a:endParaRPr lang="de-DE" sz="2200" dirty="0"/>
          </a:p>
        </p:txBody>
      </p:sp>
      <p:pic>
        <p:nvPicPr>
          <p:cNvPr id="5" name="Grafik 4" descr="Ein Bild, das Text, Handschrift, Schrift, Papier enthält.&#10;&#10;Automatisch generierte Beschreibung">
            <a:extLst>
              <a:ext uri="{FF2B5EF4-FFF2-40B4-BE49-F238E27FC236}">
                <a16:creationId xmlns:a16="http://schemas.microsoft.com/office/drawing/2014/main" id="{2E6B7D39-E582-7950-5F85-4768191AA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93" y="2735986"/>
            <a:ext cx="4117133" cy="277215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9432A7A-F7C9-E211-C164-B3E3F5734600}"/>
              </a:ext>
            </a:extLst>
          </p:cNvPr>
          <p:cNvSpPr txBox="1"/>
          <p:nvPr/>
        </p:nvSpPr>
        <p:spPr>
          <a:xfrm>
            <a:off x="23233" y="5586650"/>
            <a:ext cx="493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Moritz‘ Adresse in Amsterdam: Prinsengracht 290</a:t>
            </a:r>
          </a:p>
        </p:txBody>
      </p:sp>
    </p:spTree>
    <p:extLst>
      <p:ext uri="{BB962C8B-B14F-4D97-AF65-F5344CB8AC3E}">
        <p14:creationId xmlns:p14="http://schemas.microsoft.com/office/powerpoint/2010/main" val="2113591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F0F48D-D6AF-8F9E-8F80-5E5BC3CEE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48640"/>
            <a:ext cx="4142070" cy="1880235"/>
          </a:xfrm>
        </p:spPr>
        <p:txBody>
          <a:bodyPr>
            <a:normAutofit/>
          </a:bodyPr>
          <a:lstStyle/>
          <a:p>
            <a:r>
              <a:rPr lang="de-DE" sz="4200" dirty="0"/>
              <a:t>Edmunds Entkommen nach Großbritannien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1B1233-4A99-5FC9-9811-DEB97691E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de-DE" sz="2200" dirty="0"/>
              <a:t>Edmund wurde mit seinem Bruder während der Reichspogromnacht festgenommen und 5 Tage inhaftiert</a:t>
            </a:r>
          </a:p>
          <a:p>
            <a:r>
              <a:rPr lang="de-DE" sz="2200" dirty="0"/>
              <a:t>Nach der Haft verließ er Deutschland per Schiff ab Bremen nach England, dort wurde er interniert</a:t>
            </a:r>
          </a:p>
          <a:p>
            <a:r>
              <a:rPr lang="de-DE" sz="2200" dirty="0"/>
              <a:t>Im Mai 1940 wurde er nach Kanada gebracht</a:t>
            </a:r>
          </a:p>
          <a:p>
            <a:r>
              <a:rPr lang="de-DE" sz="2200" dirty="0"/>
              <a:t>1942 wurde er Offizier in der Kanadischen Luftwaffe</a:t>
            </a:r>
          </a:p>
          <a:p>
            <a:r>
              <a:rPr lang="de-DE" sz="2200" dirty="0"/>
              <a:t>1944 heiratete er in Kanada</a:t>
            </a:r>
          </a:p>
          <a:p>
            <a:r>
              <a:rPr lang="de-DE" sz="2200" dirty="0"/>
              <a:t>1947 besorgte Edmund seinem Bruder Moritz ein Visum zur dauerhaften Einreise nach Kanada</a:t>
            </a:r>
          </a:p>
          <a:p>
            <a:endParaRPr lang="de-DE" sz="2200" dirty="0"/>
          </a:p>
          <a:p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310417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8922F6-A311-D8C9-CCAA-ADC7C913D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33" y="548640"/>
            <a:ext cx="3839175" cy="1637348"/>
          </a:xfrm>
        </p:spPr>
        <p:txBody>
          <a:bodyPr>
            <a:normAutofit/>
          </a:bodyPr>
          <a:lstStyle/>
          <a:p>
            <a:r>
              <a:rPr lang="de-DE" sz="3000" dirty="0"/>
              <a:t>Der Kampf um Wiedergutmachung und die Versöhnung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4D06B7-1E28-6A82-04D0-C2FB54409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de-DE" sz="2200" dirty="0"/>
              <a:t>Beide Brüder stellten Wiedergutmachungsanträge </a:t>
            </a:r>
          </a:p>
          <a:p>
            <a:r>
              <a:rPr lang="de-DE" sz="2200" dirty="0"/>
              <a:t>Moritz begründete seinen Antrag durch die unrechtmäßige Haft, die Verfolgung, die Enteignung und den schwerwiegenden Eingriff in sein Berufsleben, ihm wurden nur 5100 D-Mark zugesprochen</a:t>
            </a:r>
          </a:p>
          <a:p>
            <a:r>
              <a:rPr lang="de-DE" sz="2200" dirty="0"/>
              <a:t>Edmund stellt ebenfalls einen Antrag auf Wiedergutmachung, da u.a. die Ausreise nach Palästina verhindert wurde und er seinen beruflichen Werdegang nicht verwirklichen konnte</a:t>
            </a:r>
          </a:p>
          <a:p>
            <a:r>
              <a:rPr lang="de-DE" sz="2200" dirty="0"/>
              <a:t>Beide klagten auch gegen den Verkauf des elterlichen Grundstückes, welchen die Nazis veranlasst hatten</a:t>
            </a:r>
          </a:p>
          <a:p>
            <a:r>
              <a:rPr lang="de-DE" sz="2200" dirty="0"/>
              <a:t>Ihre Entschädigungssumme lag deutlich unter der eingeklagten Summe</a:t>
            </a:r>
          </a:p>
        </p:txBody>
      </p:sp>
      <p:pic>
        <p:nvPicPr>
          <p:cNvPr id="5" name="Grafik 4" descr="Ein Bild, das Text, Papierprodukt, Papier, Box enthält.&#10;&#10;Automatisch generierte Beschreibung">
            <a:extLst>
              <a:ext uri="{FF2B5EF4-FFF2-40B4-BE49-F238E27FC236}">
                <a16:creationId xmlns:a16="http://schemas.microsoft.com/office/drawing/2014/main" id="{9A2604B2-3AFA-0A3C-35E5-F31B790A9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9759" y="2657476"/>
            <a:ext cx="37719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39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F5E9FB-E02A-0546-E842-5F51F0833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de-DE" sz="5400"/>
              <a:t>Foto der Brüder aus dem Jahre 2003</a:t>
            </a:r>
          </a:p>
        </p:txBody>
      </p:sp>
      <p:pic>
        <p:nvPicPr>
          <p:cNvPr id="5" name="Inhaltsplatzhalter 4" descr="Ein Bild, das Kleidung, Person, Wand, Shirt enthält.&#10;&#10;Automatisch generierte Beschreibung">
            <a:extLst>
              <a:ext uri="{FF2B5EF4-FFF2-40B4-BE49-F238E27FC236}">
                <a16:creationId xmlns:a16="http://schemas.microsoft.com/office/drawing/2014/main" id="{6A919548-B7C3-EEB6-BFE3-8B0E9F54B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5" r="50055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16C56D10-7E67-67EE-E16B-0DA56CF19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lnSpcReduction="10000"/>
          </a:bodyPr>
          <a:lstStyle/>
          <a:p>
            <a:r>
              <a:rPr lang="de-DE" dirty="0"/>
              <a:t>Beide Brüder überlebten im Gegensatz zu den Eltern und Bruder Benno den Holocaust</a:t>
            </a:r>
          </a:p>
          <a:p>
            <a:r>
              <a:rPr lang="de-DE" dirty="0"/>
              <a:t>2003 besuchten Moritz und Edmund anlässlich der Stolpersteinverlegung für die Eltern und Bruder Benno von Kanada aus Wattenscheid</a:t>
            </a:r>
          </a:p>
          <a:p>
            <a:pPr marL="0" indent="0">
              <a:buNone/>
            </a:pPr>
            <a:r>
              <a:rPr lang="de-DE" sz="1600" dirty="0"/>
              <a:t>	</a:t>
            </a:r>
          </a:p>
          <a:p>
            <a:pPr marL="0" indent="0">
              <a:buNone/>
            </a:pPr>
            <a:r>
              <a:rPr lang="de-DE" sz="1600" dirty="0"/>
              <a:t>Fotografie der Märkischen Schule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60240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C5EF70-45E5-D631-74AE-40ACD52B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e-DE" sz="5400"/>
              <a:t>Stolpersteine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B74655-468C-38CD-58BC-DB5A914FF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de-DE" sz="2000" dirty="0"/>
              <a:t>Edmund Schnitzer starb 2012 in Montreal</a:t>
            </a:r>
          </a:p>
          <a:p>
            <a:r>
              <a:rPr lang="de-DE" sz="2000" dirty="0"/>
              <a:t>Moritz Schnitzer starb am 9.6.2020 in Ottawa</a:t>
            </a:r>
          </a:p>
          <a:p>
            <a:endParaRPr lang="de-DE" sz="2000" dirty="0"/>
          </a:p>
          <a:p>
            <a:r>
              <a:rPr lang="de-DE" sz="2000" dirty="0"/>
              <a:t>Die Stolpersteine sollen am Alten Markt in Wattenscheid neben den Steinen der anderen Familienmitglieder verlegt werden.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9BE325-CAE5-49D4-804A-EBED508519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58" r="1375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386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FBEE45-F140-49D5-85EA-C78C2434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34862D-B996-FF83-B98B-03550FDF2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928387" cy="1892300"/>
          </a:xfrm>
        </p:spPr>
        <p:txBody>
          <a:bodyPr>
            <a:normAutofit/>
          </a:bodyPr>
          <a:lstStyle/>
          <a:p>
            <a:r>
              <a:rPr lang="de-DE" sz="5200"/>
              <a:t>Beteiligte Schüler:innen</a:t>
            </a:r>
            <a:endParaRPr lang="de-DE" sz="5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28FC6A-8C25-3F4D-0E14-539D1E501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1252" y="365125"/>
            <a:ext cx="5181600" cy="2806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/>
              <a:t>Ruveyda Akgül</a:t>
            </a:r>
          </a:p>
          <a:p>
            <a:pPr marL="0" indent="0">
              <a:buNone/>
            </a:pPr>
            <a:r>
              <a:rPr lang="de-DE" sz="2000"/>
              <a:t>Ceyda Alkan</a:t>
            </a:r>
          </a:p>
          <a:p>
            <a:pPr marL="0" indent="0">
              <a:buNone/>
            </a:pPr>
            <a:r>
              <a:rPr lang="de-DE" sz="2000"/>
              <a:t>Joseph Asubonteng</a:t>
            </a:r>
          </a:p>
          <a:p>
            <a:pPr marL="0" indent="0">
              <a:buNone/>
            </a:pPr>
            <a:r>
              <a:rPr lang="de-DE" sz="2000"/>
              <a:t>Christopher Acheampong</a:t>
            </a:r>
          </a:p>
          <a:p>
            <a:pPr marL="0" indent="0">
              <a:buNone/>
            </a:pPr>
            <a:r>
              <a:rPr lang="de-DE" sz="2000"/>
              <a:t>Lina Bernstein</a:t>
            </a:r>
          </a:p>
          <a:p>
            <a:pPr marL="0" indent="0">
              <a:buNone/>
            </a:pPr>
            <a:r>
              <a:rPr lang="de-DE" sz="2000"/>
              <a:t>Helena Göhler</a:t>
            </a:r>
          </a:p>
          <a:p>
            <a:pPr marL="0" indent="0">
              <a:buNone/>
            </a:pPr>
            <a:r>
              <a:rPr lang="de-DE" sz="2000"/>
              <a:t>Gianna Hewig</a:t>
            </a:r>
          </a:p>
          <a:p>
            <a:pPr marL="0" indent="0">
              <a:buNone/>
            </a:pPr>
            <a:endParaRPr lang="de-DE" sz="200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47BD65E-CE18-C4A6-00FA-E3A1528F4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1252" y="3322791"/>
            <a:ext cx="5181600" cy="2806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/>
              <a:t>Anna-Lena Makowski</a:t>
            </a:r>
          </a:p>
          <a:p>
            <a:pPr marL="0" indent="0">
              <a:buNone/>
            </a:pPr>
            <a:r>
              <a:rPr lang="de-DE" sz="2000"/>
              <a:t>Simon Neukämper</a:t>
            </a:r>
          </a:p>
          <a:p>
            <a:pPr marL="0" indent="0">
              <a:buNone/>
            </a:pPr>
            <a:r>
              <a:rPr lang="de-DE" sz="2000"/>
              <a:t>Amelie Schlingermann</a:t>
            </a:r>
          </a:p>
          <a:p>
            <a:pPr marL="0" indent="0">
              <a:buNone/>
            </a:pPr>
            <a:r>
              <a:rPr lang="de-DE" sz="2000"/>
              <a:t>Kimberly Schöps</a:t>
            </a:r>
          </a:p>
          <a:p>
            <a:pPr marL="0" indent="0">
              <a:buNone/>
            </a:pPr>
            <a:r>
              <a:rPr lang="de-DE" sz="2000"/>
              <a:t>Jana Vorkötter</a:t>
            </a:r>
          </a:p>
          <a:p>
            <a:pPr marL="0" indent="0">
              <a:buNone/>
            </a:pPr>
            <a:r>
              <a:rPr lang="de-DE" sz="2000"/>
              <a:t>Leni Waßmuth</a:t>
            </a:r>
          </a:p>
          <a:p>
            <a:pPr marL="0" indent="0">
              <a:buNone/>
            </a:pPr>
            <a:r>
              <a:rPr lang="de-DE" sz="2000"/>
              <a:t>Selin Yilmaz</a:t>
            </a:r>
          </a:p>
        </p:txBody>
      </p:sp>
      <p:pic>
        <p:nvPicPr>
          <p:cNvPr id="8" name="Grafik 7" descr="Ein Bild, das draußen, Himmel, Gebäude, Kleidung enthält.&#10;&#10;Automatisch generierte Beschreibung">
            <a:extLst>
              <a:ext uri="{FF2B5EF4-FFF2-40B4-BE49-F238E27FC236}">
                <a16:creationId xmlns:a16="http://schemas.microsoft.com/office/drawing/2014/main" id="{24525AF7-9ADA-74F8-6EEB-C9AB661B5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41" y="2057804"/>
            <a:ext cx="5428378" cy="407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84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618</Words>
  <Application>Microsoft Macintosh PowerPoint</Application>
  <PresentationFormat>Breitbild</PresentationFormat>
  <Paragraphs>70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NonBreakingSpaceOverride</vt:lpstr>
      <vt:lpstr>Office</vt:lpstr>
      <vt:lpstr>Edmund und Moritz Schnitzer</vt:lpstr>
      <vt:lpstr>PowerPoint-Präsentation</vt:lpstr>
      <vt:lpstr>Kindheit, Eltern und Geschwister</vt:lpstr>
      <vt:lpstr>Moritz Flucht in die Niederlande und dessen Kampf gegen die Nazis</vt:lpstr>
      <vt:lpstr>Edmunds Entkommen nach Großbritannien</vt:lpstr>
      <vt:lpstr>Der Kampf um Wiedergutmachung und die Versöhnung</vt:lpstr>
      <vt:lpstr>Foto der Brüder aus dem Jahre 2003</vt:lpstr>
      <vt:lpstr>Stolpersteine</vt:lpstr>
      <vt:lpstr>Beteiligte Schüler:innen</vt:lpstr>
      <vt:lpstr>Recherche und Quellen</vt:lpstr>
      <vt:lpstr>Bildquellen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Eduard und Moritz Schnitzer</dc:title>
  <dc:creator>mjakobus@msm-ge.de</dc:creator>
  <cp:lastModifiedBy>mjakobus@msm-ge.de</cp:lastModifiedBy>
  <cp:revision>6</cp:revision>
  <dcterms:created xsi:type="dcterms:W3CDTF">2023-05-22T04:52:09Z</dcterms:created>
  <dcterms:modified xsi:type="dcterms:W3CDTF">2023-06-01T18:50:58Z</dcterms:modified>
</cp:coreProperties>
</file>